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4"/>
  </p:sldMasterIdLst>
  <p:notesMasterIdLst>
    <p:notesMasterId r:id="rId40"/>
  </p:notesMasterIdLst>
  <p:handoutMasterIdLst>
    <p:handoutMasterId r:id="rId41"/>
  </p:handoutMasterIdLst>
  <p:sldIdLst>
    <p:sldId id="813" r:id="rId5"/>
    <p:sldId id="591" r:id="rId6"/>
    <p:sldId id="791" r:id="rId7"/>
    <p:sldId id="485" r:id="rId8"/>
    <p:sldId id="760" r:id="rId9"/>
    <p:sldId id="470" r:id="rId10"/>
    <p:sldId id="761" r:id="rId11"/>
    <p:sldId id="762" r:id="rId12"/>
    <p:sldId id="763" r:id="rId13"/>
    <p:sldId id="764" r:id="rId14"/>
    <p:sldId id="765" r:id="rId15"/>
    <p:sldId id="766" r:id="rId16"/>
    <p:sldId id="767" r:id="rId17"/>
    <p:sldId id="768" r:id="rId18"/>
    <p:sldId id="769" r:id="rId19"/>
    <p:sldId id="771" r:id="rId20"/>
    <p:sldId id="772" r:id="rId21"/>
    <p:sldId id="773" r:id="rId22"/>
    <p:sldId id="774" r:id="rId23"/>
    <p:sldId id="775" r:id="rId24"/>
    <p:sldId id="776" r:id="rId25"/>
    <p:sldId id="770" r:id="rId26"/>
    <p:sldId id="777" r:id="rId27"/>
    <p:sldId id="778" r:id="rId28"/>
    <p:sldId id="779" r:id="rId29"/>
    <p:sldId id="780" r:id="rId30"/>
    <p:sldId id="781" r:id="rId31"/>
    <p:sldId id="782" r:id="rId32"/>
    <p:sldId id="783" r:id="rId33"/>
    <p:sldId id="784" r:id="rId34"/>
    <p:sldId id="786" r:id="rId35"/>
    <p:sldId id="787" r:id="rId36"/>
    <p:sldId id="788" r:id="rId37"/>
    <p:sldId id="789" r:id="rId38"/>
    <p:sldId id="50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BE21"/>
    <a:srgbClr val="003865"/>
    <a:srgbClr val="000000"/>
    <a:srgbClr val="0D0D0D"/>
    <a:srgbClr val="E8E8E8"/>
    <a:srgbClr val="B20738"/>
    <a:srgbClr val="00A3E2"/>
    <a:srgbClr val="2C2C2C"/>
    <a:srgbClr val="F5F5F5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38" autoAdjust="0"/>
    <p:restoredTop sz="93015" autoAdjust="0"/>
  </p:normalViewPr>
  <p:slideViewPr>
    <p:cSldViewPr snapToGrid="0">
      <p:cViewPr varScale="1">
        <p:scale>
          <a:sx n="98" d="100"/>
          <a:sy n="98" d="100"/>
        </p:scale>
        <p:origin x="98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10/21/2021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74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D82573F-6591-4ACB-9F96-66D5964087CD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8" y="1842964"/>
            <a:ext cx="5324726" cy="63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6EB4-0483-4BBD-9D42-9E170C4711DC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8FBC-827E-40E2-9812-4147B8778D9F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/>
          <a:p>
            <a:fld id="{31C0BE52-7C7A-4C70-92B9-BAF34B4ECB95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9F9C47-D764-496C-BDF5-C6A26BFE77FA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9B2511-20CF-4819-8172-67F7943C7200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39EA358-8E6C-4321-B360-CB33EC8AB43C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C4165-5091-4BB2-9EC4-A0698E918A3F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46CE1-7D65-4904-8B2D-46FB15B805C7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E337C42-5532-481D-9696-F25BD00E7460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3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6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9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A8DA2-3AAD-4509-AB2B-00F8BE0E27FD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41E454B-83D5-4826-A349-E2D471A027B7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33" y="2118359"/>
            <a:ext cx="5843117" cy="6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79611" y="1964392"/>
            <a:ext cx="1749143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01920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18406" y="1964392"/>
            <a:ext cx="1738398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534177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50663" y="1964392"/>
            <a:ext cx="1738398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966435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F732-FF62-4D02-9D1C-07DFE8488C6B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9"/>
            <a:ext cx="1906858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3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6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9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D788E-EDE0-46ED-B036-709762E204D1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1674774"/>
            <a:ext cx="1394107" cy="153485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50" y="3939365"/>
            <a:ext cx="1394107" cy="15348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4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1674775"/>
            <a:ext cx="1394107" cy="15348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5" y="3939365"/>
            <a:ext cx="1394107" cy="15348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9240-4744-496C-A824-980BC80A7EB4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167477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50" y="393936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4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167477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5" y="393936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31BC1-5640-4E3A-9FB9-9B45231450F0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2571731"/>
            <a:ext cx="1528763" cy="16345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279333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2571731"/>
            <a:ext cx="1552662" cy="16345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5397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117E-1085-4EBD-85AD-DFB3FB14DC63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2800331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8003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2800331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8003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5AC8-CCCC-4A74-AA32-EA4DF4F34AD2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68579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9144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9144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9144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9144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773022"/>
            <a:ext cx="9144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041204"/>
            <a:ext cx="4940300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172" y="6138335"/>
            <a:ext cx="4190735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33807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6089345"/>
            <a:ext cx="3109319" cy="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3163A0-696B-4BB0-9920-B9FE7A0FD342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9"/>
            <a:ext cx="5127715" cy="384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340608" y="1043181"/>
            <a:ext cx="5519698" cy="42237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2FF733-E285-4DA2-BB6A-BD28AADB9D9C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1574940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1735810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8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1" y="6356353"/>
            <a:ext cx="1018943" cy="365125"/>
          </a:xfrm>
        </p:spPr>
        <p:txBody>
          <a:bodyPr/>
          <a:lstStyle/>
          <a:p>
            <a:fld id="{B1D02F1C-1AD3-453F-848A-166C7D45CE29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7418350" y="6356353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21" y="1365206"/>
            <a:ext cx="7916772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4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39" y="434837"/>
            <a:ext cx="5121496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691885"/>
            <a:ext cx="4725590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864597-5013-45F5-8F93-C2637214540F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8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114745-7E18-47D5-8ACF-CF72D5B3EDE9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6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4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10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9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8BEA1B-2B57-467D-81AC-32085EDAF220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10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9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9AB0A7-D2F2-47FE-989F-FF820C2C0D10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8650" y="1335089"/>
            <a:ext cx="7886700" cy="48418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9A7A-387C-4470-A1D3-ED2C7B321723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9968" y="685800"/>
            <a:ext cx="4114800" cy="3959352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04" algn="l"/>
                <a:tab pos="3770219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00B8F0-A07A-4859-8E6F-285B169CBF90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199" y="912530"/>
            <a:ext cx="3519141" cy="340343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58613" y="524007"/>
            <a:ext cx="1616475" cy="1521646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667369" y="3298351"/>
            <a:ext cx="1978484" cy="1916747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DA5200-BC78-47CB-A24B-FE22652DB29B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24608" y="1609867"/>
            <a:ext cx="5694788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219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749C4-1324-4CE2-BAB1-6D976E8A5114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61C36E-DAC1-4167-A51C-7CA6727D223B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9144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4976-95E0-40D1-9F1E-D83DA8A9CA13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4166D8-21A8-47C2-806F-DB8E7ECE2201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400849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100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EF5885-9CE9-48BE-B949-24500B94ABE1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7409" y="1090051"/>
            <a:ext cx="3898746" cy="3996299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100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3FB3F6-8270-4ABB-AC90-7AA9A137D630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212736"/>
            <a:ext cx="7886700" cy="147216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84897"/>
            <a:ext cx="78867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971A02-AFC9-4FD9-9DD3-0BA0F8B488EC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54" y="825690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521123"/>
            <a:ext cx="78867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3AC901-66B0-45DF-B9E3-66C89F95CC46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54" y="704087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9144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D974E57-14BC-4B08-9C9E-E40B64C38626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38" y="812678"/>
            <a:ext cx="3109319" cy="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7735-8170-4BF0-BC49-0AA3A7B899F7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7"/>
            <a:ext cx="3736086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9536" y="1594627"/>
            <a:ext cx="3845814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B5A7-94EC-4F6D-A388-11E675036B90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5281"/>
            <a:ext cx="78867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891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080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21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09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498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F8E5-5308-42FD-AB75-13F3435E0A7B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7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7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718D-D68A-44B9-8E25-87DFC3628ADA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6D601A8-A3DD-4B8D-935A-4AEDA7B40577}" type="datetime1">
              <a:rPr lang="en-US" smtClean="0"/>
              <a:t>10/21/2021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3C11D-B2CA-43F1-B662-9B8D61813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78462"/>
            <a:ext cx="9144000" cy="1199223"/>
          </a:xfrm>
        </p:spPr>
        <p:txBody>
          <a:bodyPr/>
          <a:lstStyle/>
          <a:p>
            <a:r>
              <a:rPr lang="en-US" sz="6000" dirty="0"/>
              <a:t>Preliminary</a:t>
            </a:r>
            <a:r>
              <a:rPr lang="en-US" dirty="0"/>
              <a:t> Maps and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8D9AA-56FD-426A-B2B1-59715B596A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3486" r="18628" b="3794"/>
          <a:stretch/>
        </p:blipFill>
        <p:spPr>
          <a:xfrm>
            <a:off x="178902" y="13"/>
            <a:ext cx="3600269" cy="4160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2" descr="Diagram&#10;&#10;Description automatically generated">
            <a:extLst>
              <a:ext uri="{FF2B5EF4-FFF2-40B4-BE49-F238E27FC236}">
                <a16:creationId xmlns:a16="http://schemas.microsoft.com/office/drawing/2014/main" id="{C34D9CEA-F22D-4C5A-A8DC-EE6637020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30278" r="22272" b="30675"/>
          <a:stretch/>
        </p:blipFill>
        <p:spPr bwMode="auto">
          <a:xfrm>
            <a:off x="3190465" y="2331733"/>
            <a:ext cx="516325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D0D126-97C6-4DF8-BEB4-43C1F142C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661" y="0"/>
            <a:ext cx="5177888" cy="3017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94D4C3-49E2-42C1-AFB6-E13043645543}"/>
              </a:ext>
            </a:extLst>
          </p:cNvPr>
          <p:cNvSpPr txBox="1">
            <a:spLocks/>
          </p:cNvSpPr>
          <p:nvPr/>
        </p:nvSpPr>
        <p:spPr>
          <a:xfrm>
            <a:off x="4016000" y="6216489"/>
            <a:ext cx="4895518" cy="881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1600" dirty="0"/>
              <a:t>MACS Land Surveying Seminar</a:t>
            </a:r>
          </a:p>
          <a:p>
            <a:pPr algn="r">
              <a:spcAft>
                <a:spcPts val="0"/>
              </a:spcAft>
            </a:pPr>
            <a:r>
              <a:rPr lang="en-US" sz="1600" dirty="0"/>
              <a:t>October 22, 2021 | St. Cloud, MN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6323110-57F4-4D7A-84CF-471837993E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7643" y="5403426"/>
            <a:ext cx="6468715" cy="12407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Geoff Bitner, LS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MnDOT Office of Land Management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NGS State Geodetic Coordinator</a:t>
            </a:r>
          </a:p>
        </p:txBody>
      </p:sp>
    </p:spTree>
    <p:extLst>
      <p:ext uri="{BB962C8B-B14F-4D97-AF65-F5344CB8AC3E}">
        <p14:creationId xmlns:p14="http://schemas.microsoft.com/office/powerpoint/2010/main" val="237033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49460A56-6630-41CE-8682-C53B7A2F0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Beltrami, Clearwater</a:t>
            </a:r>
          </a:p>
        </p:txBody>
      </p:sp>
      <p:pic>
        <p:nvPicPr>
          <p:cNvPr id="59395" name="Picture 1">
            <a:extLst>
              <a:ext uri="{FF2B5EF4-FFF2-40B4-BE49-F238E27FC236}">
                <a16:creationId xmlns:a16="http://schemas.microsoft.com/office/drawing/2014/main" id="{C8DC2C9E-87C6-44AE-813E-3E6F3C67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6992" r="4945" b="6735"/>
          <a:stretch>
            <a:fillRect/>
          </a:stretch>
        </p:blipFill>
        <p:spPr bwMode="auto">
          <a:xfrm>
            <a:off x="0" y="1320800"/>
            <a:ext cx="91440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821E141E-E9E5-4491-8AB8-1F123EB41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Itasca</a:t>
            </a:r>
          </a:p>
        </p:txBody>
      </p:sp>
      <p:pic>
        <p:nvPicPr>
          <p:cNvPr id="59395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E44F4D2-A7DB-44E9-BFC4-C03E7C7B6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7500" r="5205" b="6972"/>
          <a:stretch>
            <a:fillRect/>
          </a:stretch>
        </p:blipFill>
        <p:spPr bwMode="auto">
          <a:xfrm>
            <a:off x="0" y="1157288"/>
            <a:ext cx="9144000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ECCC3D76-9581-4AA0-ABE2-D6E04536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Polk, Pennington, Red Lake</a:t>
            </a:r>
          </a:p>
        </p:txBody>
      </p:sp>
      <p:pic>
        <p:nvPicPr>
          <p:cNvPr id="59395" name="Picture 2" descr="Diagram&#10;&#10;Description automatically generated">
            <a:extLst>
              <a:ext uri="{FF2B5EF4-FFF2-40B4-BE49-F238E27FC236}">
                <a16:creationId xmlns:a16="http://schemas.microsoft.com/office/drawing/2014/main" id="{73313603-0923-4CF1-849C-4975791D8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6433" r="3220" b="6702"/>
          <a:stretch>
            <a:fillRect/>
          </a:stretch>
        </p:blipFill>
        <p:spPr bwMode="auto">
          <a:xfrm>
            <a:off x="0" y="1377950"/>
            <a:ext cx="91440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 descr="Diagram&#10;&#10;Description automatically generated">
            <a:extLst>
              <a:ext uri="{FF2B5EF4-FFF2-40B4-BE49-F238E27FC236}">
                <a16:creationId xmlns:a16="http://schemas.microsoft.com/office/drawing/2014/main" id="{9E63EBC0-FF89-42DE-B2FB-932B10D31B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5533" r="4727" b="6657"/>
          <a:stretch>
            <a:fillRect/>
          </a:stretch>
        </p:blipFill>
        <p:spPr bwMode="auto">
          <a:xfrm>
            <a:off x="0" y="0"/>
            <a:ext cx="4861413" cy="685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4" name="Title 1">
            <a:extLst>
              <a:ext uri="{FF2B5EF4-FFF2-40B4-BE49-F238E27FC236}">
                <a16:creationId xmlns:a16="http://schemas.microsoft.com/office/drawing/2014/main" id="{59D0CAC3-BA44-4BB5-9C82-B54892596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872" y="152400"/>
            <a:ext cx="4068478" cy="914400"/>
          </a:xfrm>
          <a:solidFill>
            <a:schemeClr val="tx1"/>
          </a:solidFill>
        </p:spPr>
        <p:txBody>
          <a:bodyPr/>
          <a:lstStyle/>
          <a:p>
            <a:r>
              <a:rPr lang="en-US" altLang="en-US" dirty="0"/>
              <a:t>Norman, Clay, Wilkin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9B330A11-F879-49E5-BD5E-211C7CFC5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Mahnomen</a:t>
            </a:r>
          </a:p>
        </p:txBody>
      </p:sp>
      <p:pic>
        <p:nvPicPr>
          <p:cNvPr id="59395" name="Picture 2" descr="Diagram&#10;&#10;Description automatically generated">
            <a:extLst>
              <a:ext uri="{FF2B5EF4-FFF2-40B4-BE49-F238E27FC236}">
                <a16:creationId xmlns:a16="http://schemas.microsoft.com/office/drawing/2014/main" id="{A86E097C-4C78-44A0-B86D-C255911A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7018" r="3125" b="6857"/>
          <a:stretch>
            <a:fillRect/>
          </a:stretch>
        </p:blipFill>
        <p:spPr bwMode="auto">
          <a:xfrm>
            <a:off x="0" y="1439863"/>
            <a:ext cx="9144000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23BD2F9F-8D45-4FFE-9445-6DC09F5C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Becker</a:t>
            </a:r>
          </a:p>
        </p:txBody>
      </p:sp>
      <p:pic>
        <p:nvPicPr>
          <p:cNvPr id="60419" name="Picture 2">
            <a:extLst>
              <a:ext uri="{FF2B5EF4-FFF2-40B4-BE49-F238E27FC236}">
                <a16:creationId xmlns:a16="http://schemas.microsoft.com/office/drawing/2014/main" id="{E41A8CCC-C88C-4E8B-BCC4-64F6C74BC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6856" r="4825" b="6976"/>
          <a:stretch>
            <a:fillRect/>
          </a:stretch>
        </p:blipFill>
        <p:spPr bwMode="auto">
          <a:xfrm>
            <a:off x="0" y="1338263"/>
            <a:ext cx="9144000" cy="55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096B967D-7988-4269-9E0D-F0D397EE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Otter Tail</a:t>
            </a:r>
          </a:p>
        </p:txBody>
      </p:sp>
      <p:pic>
        <p:nvPicPr>
          <p:cNvPr id="59395" name="Picture 1">
            <a:extLst>
              <a:ext uri="{FF2B5EF4-FFF2-40B4-BE49-F238E27FC236}">
                <a16:creationId xmlns:a16="http://schemas.microsoft.com/office/drawing/2014/main" id="{5228BD32-D748-443D-A6D5-FBC6F1915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7050" r="5000" b="6007"/>
          <a:stretch>
            <a:fillRect/>
          </a:stretch>
        </p:blipFill>
        <p:spPr bwMode="auto">
          <a:xfrm>
            <a:off x="0" y="1271588"/>
            <a:ext cx="91440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8B7AAFBD-CBF6-4DD5-B5DB-4439EB13E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Hubbard, Wadena, Todd</a:t>
            </a:r>
          </a:p>
        </p:txBody>
      </p:sp>
      <p:pic>
        <p:nvPicPr>
          <p:cNvPr id="59395" name="Picture 1">
            <a:extLst>
              <a:ext uri="{FF2B5EF4-FFF2-40B4-BE49-F238E27FC236}">
                <a16:creationId xmlns:a16="http://schemas.microsoft.com/office/drawing/2014/main" id="{C9532020-640A-4F2D-8AA5-0271D6847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" b="6181"/>
          <a:stretch>
            <a:fillRect/>
          </a:stretch>
        </p:blipFill>
        <p:spPr bwMode="auto">
          <a:xfrm>
            <a:off x="0" y="1663700"/>
            <a:ext cx="91440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47263718-35A3-4684-ACFF-3FC506F1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Cass, Crow Wing, Morrison</a:t>
            </a:r>
          </a:p>
        </p:txBody>
      </p:sp>
      <p:pic>
        <p:nvPicPr>
          <p:cNvPr id="59395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BA05EEB-972A-4032-8AD7-849D37B7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6516" r="4456" b="6516"/>
          <a:stretch>
            <a:fillRect/>
          </a:stretch>
        </p:blipFill>
        <p:spPr bwMode="auto">
          <a:xfrm>
            <a:off x="0" y="1314450"/>
            <a:ext cx="91440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F157286B-C183-415E-84E9-AC8BDE044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Aitkin, Mille Lacs, Kanabec</a:t>
            </a:r>
          </a:p>
        </p:txBody>
      </p:sp>
      <p:pic>
        <p:nvPicPr>
          <p:cNvPr id="59395" name="Picture 1">
            <a:extLst>
              <a:ext uri="{FF2B5EF4-FFF2-40B4-BE49-F238E27FC236}">
                <a16:creationId xmlns:a16="http://schemas.microsoft.com/office/drawing/2014/main" id="{86690D9B-9C54-46B3-A787-209DE2656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/>
          <a:stretch>
            <a:fillRect/>
          </a:stretch>
        </p:blipFill>
        <p:spPr bwMode="auto">
          <a:xfrm>
            <a:off x="0" y="1260475"/>
            <a:ext cx="914400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8DEBF-5DCD-4845-9E1C-3271154A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5" y="152400"/>
            <a:ext cx="8852170" cy="914400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Preliminary </a:t>
            </a:r>
            <a:r>
              <a:rPr lang="en-US" dirty="0"/>
              <a:t>Parameters version March 2021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4514C5-2CE4-4249-9092-FAD55BD53990}"/>
              </a:ext>
            </a:extLst>
          </p:cNvPr>
          <p:cNvGraphicFramePr>
            <a:graphicFrameLocks noGrp="1"/>
          </p:cNvGraphicFramePr>
          <p:nvPr/>
        </p:nvGraphicFramePr>
        <p:xfrm>
          <a:off x="1" y="1366791"/>
          <a:ext cx="9143999" cy="52874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3573">
                  <a:extLst>
                    <a:ext uri="{9D8B030D-6E8A-4147-A177-3AD203B41FA5}">
                      <a16:colId xmlns:a16="http://schemas.microsoft.com/office/drawing/2014/main" val="738705179"/>
                    </a:ext>
                  </a:extLst>
                </a:gridCol>
                <a:gridCol w="1072067">
                  <a:extLst>
                    <a:ext uri="{9D8B030D-6E8A-4147-A177-3AD203B41FA5}">
                      <a16:colId xmlns:a16="http://schemas.microsoft.com/office/drawing/2014/main" val="3299828083"/>
                    </a:ext>
                  </a:extLst>
                </a:gridCol>
                <a:gridCol w="1031793">
                  <a:extLst>
                    <a:ext uri="{9D8B030D-6E8A-4147-A177-3AD203B41FA5}">
                      <a16:colId xmlns:a16="http://schemas.microsoft.com/office/drawing/2014/main" val="2100833075"/>
                    </a:ext>
                  </a:extLst>
                </a:gridCol>
                <a:gridCol w="875440">
                  <a:extLst>
                    <a:ext uri="{9D8B030D-6E8A-4147-A177-3AD203B41FA5}">
                      <a16:colId xmlns:a16="http://schemas.microsoft.com/office/drawing/2014/main" val="2416614140"/>
                    </a:ext>
                  </a:extLst>
                </a:gridCol>
                <a:gridCol w="1299489">
                  <a:extLst>
                    <a:ext uri="{9D8B030D-6E8A-4147-A177-3AD203B41FA5}">
                      <a16:colId xmlns:a16="http://schemas.microsoft.com/office/drawing/2014/main" val="3530257511"/>
                    </a:ext>
                  </a:extLst>
                </a:gridCol>
                <a:gridCol w="1391878">
                  <a:extLst>
                    <a:ext uri="{9D8B030D-6E8A-4147-A177-3AD203B41FA5}">
                      <a16:colId xmlns:a16="http://schemas.microsoft.com/office/drawing/2014/main" val="4071087486"/>
                    </a:ext>
                  </a:extLst>
                </a:gridCol>
                <a:gridCol w="1140766">
                  <a:extLst>
                    <a:ext uri="{9D8B030D-6E8A-4147-A177-3AD203B41FA5}">
                      <a16:colId xmlns:a16="http://schemas.microsoft.com/office/drawing/2014/main" val="2250018251"/>
                    </a:ext>
                  </a:extLst>
                </a:gridCol>
                <a:gridCol w="816216">
                  <a:extLst>
                    <a:ext uri="{9D8B030D-6E8A-4147-A177-3AD203B41FA5}">
                      <a16:colId xmlns:a16="http://schemas.microsoft.com/office/drawing/2014/main" val="735184784"/>
                    </a:ext>
                  </a:extLst>
                </a:gridCol>
                <a:gridCol w="742777">
                  <a:extLst>
                    <a:ext uri="{9D8B030D-6E8A-4147-A177-3AD203B41FA5}">
                      <a16:colId xmlns:a16="http://schemas.microsoft.com/office/drawing/2014/main" val="1822263448"/>
                    </a:ext>
                  </a:extLst>
                </a:gridCol>
              </a:tblGrid>
              <a:tr h="219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Zone number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Zone name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Zone abbreviation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Projection type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Origin latitude deg-min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Origin longitude deg-min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Projection axis scale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False northing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False easting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931548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NORTHWEST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NORT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48°48'N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264°00'E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80,000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175,000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325516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KOOCHICHING LDP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CHIN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LCC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48°20'N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266°14'E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1.000 041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225,000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651907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ST LOUIS LDP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STLO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46°18'N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267°31'E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1.000 050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360,000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846998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LAKE LDP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LAKE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46°30'N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268°30'E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1.000 066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8353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COOK LDP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COOK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47°45'N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269°45'E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1.000 063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200,000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191221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MIDDLE RIVER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MIDR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LCC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48°21'N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263°45'E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175,000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16649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BEMIDJI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BEMI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46°45'N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264°59'E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1.000 050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250,000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136072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ITASCA LDP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ITAS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47°27'N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266°15'E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225,000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5764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RED RIVER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REDR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LCC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47°51'N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263°45'E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230,000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265886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MOORHEAD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MOOR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45°15'N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263°22'E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250,000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665873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MAHNOMEN LDP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MAHN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46°45'N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263°58'E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1.000 057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170,000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140459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DETROIT LAKES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DTLK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47°00'N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264°20'E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1.000 061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180,000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742088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FERGUS FALLS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FERG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46°21'N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264°15'E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1.000 054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200,000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206524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71 CORRIDOR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TH71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45°15'N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265°10'E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1.000 062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270,000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613848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BRAINERD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BRAI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45°30'N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265°45'E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1.000 050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250,000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716909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MILLE LACS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MILL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45°15'N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266°36'E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250,000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525277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CARLTON-PINE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CARL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45°15'N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267°20'E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225,000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586524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WHEATON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WHEA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44°45'N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263°42'E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66242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ALEXANDRIA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ALEX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45°00'N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264°28'E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1.000 055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190,000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751653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ST CLOUD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STCL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45°22'N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265°45'E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200,000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413249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METRO NORTH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METN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44°15'N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266°42'E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225,000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148651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METRO EAST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METE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44°15'N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267°09'E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225,000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732291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METRO SOUTH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METS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44°45'N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266°40'E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200,000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731059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WILLMAR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WILL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45°04'N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264°45'E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200,000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590466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CANBY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CNBY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44°00'N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264°12'E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250,000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865826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HUTCHINSON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HUTC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LCC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44°36'N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265°30'E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1.000 037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80,000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220,000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758238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BUFFALO RIDGE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BUFF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43°18'N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264°12'E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230,000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696255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MANKATO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MANK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44°12'N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265°38'E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210,000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588505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I90 CORRIDOR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I90C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43°41'N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265°00'E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1.000 060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55,000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190,000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221689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30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CANNON RIVER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CANN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44°28'N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267°15'E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200,000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757257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31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ROCHESTER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ROCH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44°02'N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267°30'E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200,000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130016"/>
                  </a:ext>
                </a:extLst>
              </a:tr>
              <a:tr h="119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32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SOUTHEAST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SOUT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43°40'N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267°45'E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1.000 047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70,000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200,000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7" marR="5987" marT="5987" marB="0" anchor="b">
                    <a:lnL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8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769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C159C64E-E8D8-4CDD-B017-9C19D7D9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Carlton, Pine</a:t>
            </a:r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09D4DF99-F460-44FD-A241-0E69581A6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7033" r="5678" b="6671"/>
          <a:stretch>
            <a:fillRect/>
          </a:stretch>
        </p:blipFill>
        <p:spPr bwMode="auto">
          <a:xfrm>
            <a:off x="0" y="1274763"/>
            <a:ext cx="9144000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2F374B30-9D70-46A0-A29F-124D965CD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Traverse, Big Stone, Grant, Stevens</a:t>
            </a:r>
          </a:p>
        </p:txBody>
      </p:sp>
      <p:pic>
        <p:nvPicPr>
          <p:cNvPr id="59395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9F80941-BC8E-4743-865C-37E05E82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7500" r="3300" b="7275"/>
          <a:stretch>
            <a:fillRect/>
          </a:stretch>
        </p:blipFill>
        <p:spPr bwMode="auto">
          <a:xfrm>
            <a:off x="0" y="1458913"/>
            <a:ext cx="914400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E9CF6B8D-F296-4579-9141-F467520EC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Douglas, Pope</a:t>
            </a:r>
          </a:p>
        </p:txBody>
      </p:sp>
      <p:pic>
        <p:nvPicPr>
          <p:cNvPr id="59395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61B6E0C-4818-4C39-B4E8-253D3BBC7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7500" r="3011" b="6676"/>
          <a:stretch>
            <a:fillRect/>
          </a:stretch>
        </p:blipFill>
        <p:spPr bwMode="auto">
          <a:xfrm>
            <a:off x="0" y="1454150"/>
            <a:ext cx="91440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5017F5F2-8C6D-42F2-8B36-BCEBFAAC7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Stearns, Benton, Sherburne, Wright</a:t>
            </a:r>
          </a:p>
        </p:txBody>
      </p:sp>
      <p:pic>
        <p:nvPicPr>
          <p:cNvPr id="56323" name="Picture 2" descr="Diagram&#10;&#10;Description automatically generated">
            <a:extLst>
              <a:ext uri="{FF2B5EF4-FFF2-40B4-BE49-F238E27FC236}">
                <a16:creationId xmlns:a16="http://schemas.microsoft.com/office/drawing/2014/main" id="{0167DF9B-F953-4E36-A148-7AD5653B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7823" r="5312" b="7339"/>
          <a:stretch>
            <a:fillRect/>
          </a:stretch>
        </p:blipFill>
        <p:spPr bwMode="auto">
          <a:xfrm>
            <a:off x="0" y="1350963"/>
            <a:ext cx="9144000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D4C83AD6-1E2E-4885-93DD-9EB758BF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Hennepin, Ramsey, Anoka, Isanti</a:t>
            </a:r>
          </a:p>
        </p:txBody>
      </p:sp>
      <p:pic>
        <p:nvPicPr>
          <p:cNvPr id="59395" name="Picture 1">
            <a:extLst>
              <a:ext uri="{FF2B5EF4-FFF2-40B4-BE49-F238E27FC236}">
                <a16:creationId xmlns:a16="http://schemas.microsoft.com/office/drawing/2014/main" id="{2E0108CE-130F-4383-86A9-321690EC3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/>
          <a:stretch>
            <a:fillRect/>
          </a:stretch>
        </p:blipFill>
        <p:spPr bwMode="auto">
          <a:xfrm>
            <a:off x="0" y="1308100"/>
            <a:ext cx="91440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3B8EA57A-7B64-4CFF-9F56-A89FE852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Chisago, Washington</a:t>
            </a:r>
          </a:p>
        </p:txBody>
      </p:sp>
      <p:pic>
        <p:nvPicPr>
          <p:cNvPr id="59395" name="Picture 1">
            <a:extLst>
              <a:ext uri="{FF2B5EF4-FFF2-40B4-BE49-F238E27FC236}">
                <a16:creationId xmlns:a16="http://schemas.microsoft.com/office/drawing/2014/main" id="{01A0B0DB-A1BC-4062-8C1F-5B2B77C69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t="5408" r="3773" b="5836"/>
          <a:stretch>
            <a:fillRect/>
          </a:stretch>
        </p:blipFill>
        <p:spPr bwMode="auto">
          <a:xfrm>
            <a:off x="0" y="1270000"/>
            <a:ext cx="91440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C29F62D6-8B1E-4E97-8009-E329157BD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Carver, Scott, Dakota</a:t>
            </a:r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B28BAD68-056D-4325-A2DE-A3803CB53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7011" r="3052" b="6769"/>
          <a:stretch>
            <a:fillRect/>
          </a:stretch>
        </p:blipFill>
        <p:spPr bwMode="auto">
          <a:xfrm>
            <a:off x="0" y="1430338"/>
            <a:ext cx="9144000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D9D8F425-5548-4522-82C6-529C3D84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152400"/>
            <a:ext cx="8566484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Lac Qui Parle, Swift, Chippewa, Kandiyohi, Meeker</a:t>
            </a:r>
          </a:p>
        </p:txBody>
      </p:sp>
      <p:pic>
        <p:nvPicPr>
          <p:cNvPr id="59395" name="Picture 2" descr="Diagram&#10;&#10;Description automatically generated">
            <a:extLst>
              <a:ext uri="{FF2B5EF4-FFF2-40B4-BE49-F238E27FC236}">
                <a16:creationId xmlns:a16="http://schemas.microsoft.com/office/drawing/2014/main" id="{9B8D7663-8620-484D-8E15-987F2FAD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10075" r="3580" b="9209"/>
          <a:stretch>
            <a:fillRect/>
          </a:stretch>
        </p:blipFill>
        <p:spPr bwMode="auto">
          <a:xfrm>
            <a:off x="0" y="1409700"/>
            <a:ext cx="9144000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C6B53D56-15E6-4104-8D4E-73C2D8F7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Yellow Medicine</a:t>
            </a:r>
          </a:p>
        </p:txBody>
      </p:sp>
      <p:pic>
        <p:nvPicPr>
          <p:cNvPr id="59395" name="Picture 2" descr="Diagram&#10;&#10;Description automatically generated">
            <a:extLst>
              <a:ext uri="{FF2B5EF4-FFF2-40B4-BE49-F238E27FC236}">
                <a16:creationId xmlns:a16="http://schemas.microsoft.com/office/drawing/2014/main" id="{3D0F5E6D-9FAE-49EE-9C71-9C9159F0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7219" r="4819" b="7359"/>
          <a:stretch>
            <a:fillRect/>
          </a:stretch>
        </p:blipFill>
        <p:spPr bwMode="auto">
          <a:xfrm>
            <a:off x="0" y="1354138"/>
            <a:ext cx="91440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7A6F69A7-177C-4E87-A4B4-DE3BC8C3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Redwood, Renville, Mcleod, Sibley</a:t>
            </a:r>
          </a:p>
        </p:txBody>
      </p:sp>
      <p:pic>
        <p:nvPicPr>
          <p:cNvPr id="59395" name="Picture 2" descr="Diagram&#10;&#10;Description automatically generated">
            <a:extLst>
              <a:ext uri="{FF2B5EF4-FFF2-40B4-BE49-F238E27FC236}">
                <a16:creationId xmlns:a16="http://schemas.microsoft.com/office/drawing/2014/main" id="{BE6EDDFB-3793-478E-A371-10FD3590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6850" r="3474" b="6442"/>
          <a:stretch>
            <a:fillRect/>
          </a:stretch>
        </p:blipFill>
        <p:spPr bwMode="auto">
          <a:xfrm>
            <a:off x="0" y="1376363"/>
            <a:ext cx="9144000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086F62-D45D-4A20-8358-A657BDB91D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3486" r="18628" b="3794"/>
          <a:stretch/>
        </p:blipFill>
        <p:spPr>
          <a:xfrm>
            <a:off x="0" y="0"/>
            <a:ext cx="593451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6CA059-53E0-4AEE-82FD-06E72D959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52400"/>
            <a:ext cx="3943350" cy="91440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/>
              <a:t>Map of Zone Names</a:t>
            </a:r>
          </a:p>
        </p:txBody>
      </p:sp>
    </p:spTree>
    <p:extLst>
      <p:ext uri="{BB962C8B-B14F-4D97-AF65-F5344CB8AC3E}">
        <p14:creationId xmlns:p14="http://schemas.microsoft.com/office/powerpoint/2010/main" val="1419067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DB58A578-1D81-4064-AB95-AA15E2EA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Lincoln, Lyon, Pipestone, Murray</a:t>
            </a:r>
          </a:p>
        </p:txBody>
      </p:sp>
      <p:pic>
        <p:nvPicPr>
          <p:cNvPr id="59395" name="Picture 2" descr="Diagram&#10;&#10;Description automatically generated">
            <a:extLst>
              <a:ext uri="{FF2B5EF4-FFF2-40B4-BE49-F238E27FC236}">
                <a16:creationId xmlns:a16="http://schemas.microsoft.com/office/drawing/2014/main" id="{9ACCF1AF-9F1C-4C47-8BD1-0BB209C90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7179" r="3125" b="7500"/>
          <a:stretch>
            <a:fillRect/>
          </a:stretch>
        </p:blipFill>
        <p:spPr bwMode="auto">
          <a:xfrm>
            <a:off x="0" y="148590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61512FD6-F49E-412B-A522-FB9314788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Cottonwood, Brown, Watonwan, Nicollet,</a:t>
            </a:r>
            <a:br>
              <a:rPr lang="en-US" altLang="en-US" dirty="0"/>
            </a:br>
            <a:r>
              <a:rPr lang="en-US" altLang="en-US" dirty="0"/>
              <a:t>Blue Earth, Le Sueur, Waseca</a:t>
            </a:r>
          </a:p>
        </p:txBody>
      </p:sp>
      <p:pic>
        <p:nvPicPr>
          <p:cNvPr id="59395" name="Picture 2" descr="Diagram&#10;&#10;Description automatically generated">
            <a:extLst>
              <a:ext uri="{FF2B5EF4-FFF2-40B4-BE49-F238E27FC236}">
                <a16:creationId xmlns:a16="http://schemas.microsoft.com/office/drawing/2014/main" id="{E682FBF6-090C-4BD7-9ADE-BB212ECB9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t="7011" r="3264" b="7094"/>
          <a:stretch>
            <a:fillRect/>
          </a:stretch>
        </p:blipFill>
        <p:spPr bwMode="auto">
          <a:xfrm>
            <a:off x="0" y="1427163"/>
            <a:ext cx="9144000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279D9138-95F2-401B-8C6B-D66DC3B3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Rock, Nobles, Jackson, Martin,</a:t>
            </a:r>
            <a:br>
              <a:rPr lang="en-US" altLang="en-US" dirty="0"/>
            </a:br>
            <a:r>
              <a:rPr lang="en-US" altLang="en-US" dirty="0"/>
              <a:t>Faribault, Freeborn</a:t>
            </a:r>
          </a:p>
        </p:txBody>
      </p:sp>
      <p:pic>
        <p:nvPicPr>
          <p:cNvPr id="59395" name="Picture 5" descr="Diagram&#10;&#10;Description automatically generated">
            <a:extLst>
              <a:ext uri="{FF2B5EF4-FFF2-40B4-BE49-F238E27FC236}">
                <a16:creationId xmlns:a16="http://schemas.microsoft.com/office/drawing/2014/main" id="{8C6F404F-DF6D-4B45-9B08-FAA5D4E0A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7175" r="3368" b="6931"/>
          <a:stretch>
            <a:fillRect/>
          </a:stretch>
        </p:blipFill>
        <p:spPr bwMode="auto">
          <a:xfrm>
            <a:off x="0" y="1427163"/>
            <a:ext cx="9144000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279D9138-95F2-401B-8C6B-D66DC3B3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Rice, Goodhue, Wabasha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A793AD9-D6E2-4CDB-8044-F534F2F11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/>
          <a:stretch>
            <a:fillRect/>
          </a:stretch>
        </p:blipFill>
        <p:spPr bwMode="auto">
          <a:xfrm>
            <a:off x="0" y="1323975"/>
            <a:ext cx="91440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838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3D2AB1DD-4265-4F19-829E-EB1F7344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Steele, Dodge, Olmsted, Winona</a:t>
            </a:r>
          </a:p>
        </p:txBody>
      </p:sp>
      <p:pic>
        <p:nvPicPr>
          <p:cNvPr id="59395" name="Picture 2" descr="Diagram&#10;&#10;Description automatically generated">
            <a:extLst>
              <a:ext uri="{FF2B5EF4-FFF2-40B4-BE49-F238E27FC236}">
                <a16:creationId xmlns:a16="http://schemas.microsoft.com/office/drawing/2014/main" id="{554BE166-E47C-4BE2-A78D-3429D07F7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7336" r="3683" b="7419"/>
          <a:stretch>
            <a:fillRect/>
          </a:stretch>
        </p:blipFill>
        <p:spPr bwMode="auto">
          <a:xfrm>
            <a:off x="0" y="1431925"/>
            <a:ext cx="91440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36200907-0CEF-4238-86CA-C51B470B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Freeborn, Mower, Fillmore, Houston</a:t>
            </a:r>
          </a:p>
        </p:txBody>
      </p:sp>
      <p:pic>
        <p:nvPicPr>
          <p:cNvPr id="57349" name="Picture 2" descr="Diagram&#10;&#10;Description automatically generated">
            <a:extLst>
              <a:ext uri="{FF2B5EF4-FFF2-40B4-BE49-F238E27FC236}">
                <a16:creationId xmlns:a16="http://schemas.microsoft.com/office/drawing/2014/main" id="{5CD314CA-0FCF-4C65-B8F4-9C217546E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23938" r="5090" b="29277"/>
          <a:stretch>
            <a:fillRect/>
          </a:stretch>
        </p:blipFill>
        <p:spPr bwMode="auto">
          <a:xfrm>
            <a:off x="0" y="2236387"/>
            <a:ext cx="9144000" cy="3143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3F7395D1-FC44-44E4-9543-25E3E4F8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Kittson, Roseau, and Lake of the Woods</a:t>
            </a:r>
          </a:p>
        </p:txBody>
      </p:sp>
      <p:pic>
        <p:nvPicPr>
          <p:cNvPr id="59395" name="Picture 1">
            <a:extLst>
              <a:ext uri="{FF2B5EF4-FFF2-40B4-BE49-F238E27FC236}">
                <a16:creationId xmlns:a16="http://schemas.microsoft.com/office/drawing/2014/main" id="{F82EB8FA-772E-49E1-9101-B089B0A75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26170" r="22813" b="20978"/>
          <a:stretch>
            <a:fillRect/>
          </a:stretch>
        </p:blipFill>
        <p:spPr bwMode="auto">
          <a:xfrm>
            <a:off x="0" y="1716088"/>
            <a:ext cx="9144000" cy="4213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9BE591-5ACE-450F-A782-3FB4BBAC7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282" y="2633663"/>
            <a:ext cx="1857375" cy="32956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21A6A582-7DBA-4977-B252-586E25A8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Koochiching</a:t>
            </a:r>
          </a:p>
        </p:txBody>
      </p:sp>
      <p:pic>
        <p:nvPicPr>
          <p:cNvPr id="59395" name="Picture 1">
            <a:extLst>
              <a:ext uri="{FF2B5EF4-FFF2-40B4-BE49-F238E27FC236}">
                <a16:creationId xmlns:a16="http://schemas.microsoft.com/office/drawing/2014/main" id="{9D85A01C-0EFE-4435-B21D-608895006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" t="6746" r="5489" b="6746"/>
          <a:stretch>
            <a:fillRect/>
          </a:stretch>
        </p:blipFill>
        <p:spPr bwMode="auto">
          <a:xfrm>
            <a:off x="0" y="1254125"/>
            <a:ext cx="9144000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92EAD1F3-8390-4930-A436-FE1D851CD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3" y="152400"/>
            <a:ext cx="8486775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4000" dirty="0"/>
              <a:t>St Louis County</a:t>
            </a:r>
            <a:endParaRPr lang="en-US" altLang="en-US" dirty="0"/>
          </a:p>
        </p:txBody>
      </p:sp>
      <p:pic>
        <p:nvPicPr>
          <p:cNvPr id="59395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15655D-2260-4AA9-8C17-B4EA3416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t="6938" r="2727" b="6938"/>
          <a:stretch>
            <a:fillRect/>
          </a:stretch>
        </p:blipFill>
        <p:spPr bwMode="auto">
          <a:xfrm>
            <a:off x="0" y="1463675"/>
            <a:ext cx="91440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DC32D657-9066-4DB1-BB76-1C01B1C1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3" y="152400"/>
            <a:ext cx="8486775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4000" dirty="0"/>
              <a:t>Lake</a:t>
            </a:r>
            <a:endParaRPr lang="en-US" altLang="en-US" dirty="0"/>
          </a:p>
        </p:txBody>
      </p:sp>
      <p:pic>
        <p:nvPicPr>
          <p:cNvPr id="59395" name="Picture 2" descr="Diagram&#10;&#10;Description automatically generated">
            <a:extLst>
              <a:ext uri="{FF2B5EF4-FFF2-40B4-BE49-F238E27FC236}">
                <a16:creationId xmlns:a16="http://schemas.microsoft.com/office/drawing/2014/main" id="{4CDD6D91-243A-4140-A9FF-79803064F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7332" r="3152" b="6828"/>
          <a:stretch>
            <a:fillRect/>
          </a:stretch>
        </p:blipFill>
        <p:spPr bwMode="auto">
          <a:xfrm>
            <a:off x="0" y="1436688"/>
            <a:ext cx="9144000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B9D80B4F-CF49-4BA6-AEA9-78A813228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/>
              <a:t>Cook</a:t>
            </a:r>
          </a:p>
        </p:txBody>
      </p:sp>
      <p:pic>
        <p:nvPicPr>
          <p:cNvPr id="59395" name="Picture 2" descr="Chart, surface chart&#10;&#10;Description automatically generated">
            <a:extLst>
              <a:ext uri="{FF2B5EF4-FFF2-40B4-BE49-F238E27FC236}">
                <a16:creationId xmlns:a16="http://schemas.microsoft.com/office/drawing/2014/main" id="{8501978A-A160-46DE-983D-64574C27F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7640" r="3181" b="7359"/>
          <a:stretch>
            <a:fillRect/>
          </a:stretch>
        </p:blipFill>
        <p:spPr bwMode="auto">
          <a:xfrm>
            <a:off x="0" y="1492250"/>
            <a:ext cx="91440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416253D3-BB04-4652-B28D-839B7AC4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Marshall</a:t>
            </a:r>
          </a:p>
        </p:txBody>
      </p:sp>
      <p:pic>
        <p:nvPicPr>
          <p:cNvPr id="59395" name="Picture 1">
            <a:extLst>
              <a:ext uri="{FF2B5EF4-FFF2-40B4-BE49-F238E27FC236}">
                <a16:creationId xmlns:a16="http://schemas.microsoft.com/office/drawing/2014/main" id="{D0153AB6-8CBF-491E-A247-7788C98B7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6821" r="4726" b="6566"/>
          <a:stretch>
            <a:fillRect/>
          </a:stretch>
        </p:blipFill>
        <p:spPr bwMode="auto">
          <a:xfrm>
            <a:off x="0" y="1306513"/>
            <a:ext cx="9144000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template-4x3.pptx" id="{8B3B34D9-BE42-40DD-A045-D7364E031164}" vid="{EA998505-FD38-4A03-8D44-20BB348C14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8389D6-E0FD-469D-8587-EA39AB285030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</ds:schemaRefs>
</ds:datastoreItem>
</file>

<file path=customXml/itemProps2.xml><?xml version="1.0" encoding="utf-8"?>
<ds:datastoreItem xmlns:ds="http://schemas.openxmlformats.org/officeDocument/2006/customXml" ds:itemID="{3B153553-7048-44C0-962D-31C90BA4FF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B02A75-BCB0-4986-B381-502234F6C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4x3</Template>
  <TotalTime>1797</TotalTime>
  <Words>564</Words>
  <Application>Microsoft Office PowerPoint</Application>
  <PresentationFormat>On-screen Show (4:3)</PresentationFormat>
  <Paragraphs>338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NeueHaasGroteskText Std</vt:lpstr>
      <vt:lpstr>MN.IT</vt:lpstr>
      <vt:lpstr>Preliminary Maps and Parameters</vt:lpstr>
      <vt:lpstr>Preliminary Parameters version March 2021</vt:lpstr>
      <vt:lpstr>Map of Zone Names</vt:lpstr>
      <vt:lpstr>Kittson, Roseau, and Lake of the Woods</vt:lpstr>
      <vt:lpstr>Koochiching</vt:lpstr>
      <vt:lpstr>St Louis County</vt:lpstr>
      <vt:lpstr>Lake</vt:lpstr>
      <vt:lpstr>Cook</vt:lpstr>
      <vt:lpstr>Marshall</vt:lpstr>
      <vt:lpstr>Beltrami, Clearwater</vt:lpstr>
      <vt:lpstr>Itasca</vt:lpstr>
      <vt:lpstr>Polk, Pennington, Red Lake</vt:lpstr>
      <vt:lpstr>Norman, Clay, Wilkin</vt:lpstr>
      <vt:lpstr>Mahnomen</vt:lpstr>
      <vt:lpstr>Becker</vt:lpstr>
      <vt:lpstr>Otter Tail</vt:lpstr>
      <vt:lpstr>Hubbard, Wadena, Todd</vt:lpstr>
      <vt:lpstr>Cass, Crow Wing, Morrison</vt:lpstr>
      <vt:lpstr>Aitkin, Mille Lacs, Kanabec</vt:lpstr>
      <vt:lpstr>Carlton, Pine</vt:lpstr>
      <vt:lpstr>Traverse, Big Stone, Grant, Stevens</vt:lpstr>
      <vt:lpstr>Douglas, Pope</vt:lpstr>
      <vt:lpstr>Stearns, Benton, Sherburne, Wright</vt:lpstr>
      <vt:lpstr>Hennepin, Ramsey, Anoka, Isanti</vt:lpstr>
      <vt:lpstr>Chisago, Washington</vt:lpstr>
      <vt:lpstr>Carver, Scott, Dakota</vt:lpstr>
      <vt:lpstr>Lac Qui Parle, Swift, Chippewa, Kandiyohi, Meeker</vt:lpstr>
      <vt:lpstr>Yellow Medicine</vt:lpstr>
      <vt:lpstr>Redwood, Renville, Mcleod, Sibley</vt:lpstr>
      <vt:lpstr>Lincoln, Lyon, Pipestone, Murray</vt:lpstr>
      <vt:lpstr>Cottonwood, Brown, Watonwan, Nicollet, Blue Earth, Le Sueur, Waseca</vt:lpstr>
      <vt:lpstr>Rock, Nobles, Jackson, Martin, Faribault, Freeborn</vt:lpstr>
      <vt:lpstr>Rice, Goodhue, Wabasha</vt:lpstr>
      <vt:lpstr>Steele, Dodge, Olmsted, Winona</vt:lpstr>
      <vt:lpstr>Freeborn, Mower, Fillmore, Houston</vt:lpstr>
    </vt:vector>
  </TitlesOfParts>
  <Company>State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with Image</dc:title>
  <dc:subject>PowerPoint Template</dc:subject>
  <dc:creator>Bitner, Geoff (DOT)</dc:creator>
  <cp:keywords>PowerPoint, Template</cp:keywords>
  <dc:description>Version 1.1, Released 8-2016</dc:description>
  <cp:lastModifiedBy>Bitner, Geoff (DOT)</cp:lastModifiedBy>
  <cp:revision>83</cp:revision>
  <dcterms:created xsi:type="dcterms:W3CDTF">2021-03-17T13:21:04Z</dcterms:created>
  <dcterms:modified xsi:type="dcterms:W3CDTF">2021-10-21T14:51:59Z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