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4"/>
  </p:notesMasterIdLst>
  <p:handoutMasterIdLst>
    <p:handoutMasterId r:id="rId15"/>
  </p:handoutMasterIdLst>
  <p:sldIdLst>
    <p:sldId id="396" r:id="rId5"/>
    <p:sldId id="844" r:id="rId6"/>
    <p:sldId id="845" r:id="rId7"/>
    <p:sldId id="843" r:id="rId8"/>
    <p:sldId id="846" r:id="rId9"/>
    <p:sldId id="834" r:id="rId10"/>
    <p:sldId id="848" r:id="rId11"/>
    <p:sldId id="849" r:id="rId12"/>
    <p:sldId id="481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000000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5" autoAdjust="0"/>
    <p:restoredTop sz="70535" autoAdjust="0"/>
  </p:normalViewPr>
  <p:slideViewPr>
    <p:cSldViewPr snapToGrid="0">
      <p:cViewPr varScale="1">
        <p:scale>
          <a:sx n="74" d="100"/>
          <a:sy n="74" d="100"/>
        </p:scale>
        <p:origin x="192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10/21/2021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0AFD9BB-45F5-4E98-A581-1BFFAFA4658F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38" y="1842964"/>
            <a:ext cx="5324726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40A5-1495-4A19-97C1-40F3615491D4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EA40-8F85-478C-8976-B2E614F81DCA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33E55450-22E4-4044-9106-A9B7480476E7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BCE43-07F5-4030-B651-C480456D780B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34D770-82B2-424C-86E6-38A55BD3AEC1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0F96CE9-6A7D-47EF-8496-8ED11F1F8FB2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14E6E4-F93C-4F81-AA36-B169D4C0D278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6EDE2-F09F-4B6E-B404-907F754DF760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95634D1-4175-4CDC-81C6-FD04FC91C7A1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C10B-BEC5-4D52-9032-5593ECD6C7E6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230A8F5-3963-4EB0-BF69-B169F4AF0454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33" y="2118359"/>
            <a:ext cx="5843117" cy="6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1" y="1964392"/>
            <a:ext cx="1749143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20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5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B2E8-8590-4455-85F7-745889866954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9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16C5-6860-4A8F-9D66-F91ED9C52C67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5348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5"/>
            <a:ext cx="1394107" cy="1534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F38C-BC4D-4EDA-8EDA-271F8A5B38E3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2CDC-303D-47DB-BFF7-834C782BA3BF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2571731"/>
            <a:ext cx="1528763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7933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571731"/>
            <a:ext cx="1552662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539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26B7-6798-47F6-B2B3-5E3E70F7D95A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A037-D440-4A1C-9225-B4C796DEB447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2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2" y="6138335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6089345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0E27F-50B1-4595-9846-6B03208C9FB9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9"/>
            <a:ext cx="5127715" cy="384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340608" y="1043181"/>
            <a:ext cx="5519698" cy="4223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7438E-B561-4225-9445-2D270AD50FC9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1574940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1735810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94338960-2A5C-41AD-B0C9-61565C1E1074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691885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8920A6-B7DC-44DB-88BA-DD847E82CA8B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3191DE-C5B8-4E90-BF15-8A8CCE7957FE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EAE3F4-F54B-40D6-B209-A755D2BA95B6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08B36-64EA-42EB-BF31-018819ED948C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12FC-489F-4C4B-962E-F9CD64FE946F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3959352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04" algn="l"/>
                <a:tab pos="3770219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B86699-3F8B-4251-8249-77F30941D599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7199" y="912530"/>
            <a:ext cx="3519141" cy="340343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3" y="524007"/>
            <a:ext cx="1616475" cy="1521646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67369" y="3298351"/>
            <a:ext cx="1978484" cy="1916747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BCFA82-04F6-44C5-B68B-57D4BD5E9C70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8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219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9479E9-DA17-4AC9-9E25-70F0B3AA6842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081C7C-F211-4652-A25D-CC9A8CC8D287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6DF0-E6E6-4219-AB5C-A527FD2D9199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BEFEB4-A9A5-4A46-BC3D-0E75595353E8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400849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A58D74-43D0-43E3-AE7B-4E053B2F9A1A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27409" y="1090051"/>
            <a:ext cx="3898746" cy="3996299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0374C9-61A2-417D-8E6C-B1F81DB99DF4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6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2CD539-CCF2-4F17-BF93-238D731EDCDD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825690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F37B26-9C15-42EF-AA22-BC1C02CF09A0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704087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35AEE0-9EEE-4AE1-A38F-F05DA6F7A2D1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38" y="812678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D059-9B56-4BC2-9C6A-9202C7128BB8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736086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9536" y="1594627"/>
            <a:ext cx="3845814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BF36-F0D9-4483-8829-ACF37180CA57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891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080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21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09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498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13DD-FDE5-475A-912F-41EBBF597B1F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7E7C-CE69-4E85-AE3D-48D77D5779D2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5ADC628-4C86-48E4-89F9-013F126BDC22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77839"/>
            <a:ext cx="9144000" cy="1295183"/>
          </a:xfrm>
        </p:spPr>
        <p:txBody>
          <a:bodyPr>
            <a:normAutofit/>
          </a:bodyPr>
          <a:lstStyle/>
          <a:p>
            <a:r>
              <a:rPr lang="en-US" sz="4000" dirty="0"/>
              <a:t>Deprecation of the US Survey Foot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32"/>
          <a:stretch/>
        </p:blipFill>
        <p:spPr>
          <a:xfrm>
            <a:off x="960120" y="25386"/>
            <a:ext cx="7223760" cy="3406066"/>
          </a:xfrm>
          <a:prstGeom prst="rect">
            <a:avLst/>
          </a:prstGeom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6536078-1D1F-4766-8802-A93F337A65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7643" y="4897580"/>
            <a:ext cx="6468715" cy="124075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Geoff Bitner, LS</a:t>
            </a:r>
          </a:p>
          <a:p>
            <a:pPr>
              <a:spcAft>
                <a:spcPts val="0"/>
              </a:spcAft>
            </a:pPr>
            <a:r>
              <a:rPr lang="en-US" dirty="0"/>
              <a:t>MnDOT Office of Land Management</a:t>
            </a:r>
          </a:p>
          <a:p>
            <a:pPr>
              <a:spcAft>
                <a:spcPts val="0"/>
              </a:spcAft>
            </a:pPr>
            <a:r>
              <a:rPr lang="en-US" dirty="0"/>
              <a:t>NGS State Geodetic Coordinator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547BC66-A369-4F9B-BB46-128299B37BBD}"/>
              </a:ext>
            </a:extLst>
          </p:cNvPr>
          <p:cNvSpPr txBox="1">
            <a:spLocks/>
          </p:cNvSpPr>
          <p:nvPr/>
        </p:nvSpPr>
        <p:spPr>
          <a:xfrm>
            <a:off x="4016000" y="5992745"/>
            <a:ext cx="4895518" cy="88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en-US" dirty="0"/>
              <a:t>MACS Land Surveying Seminar</a:t>
            </a:r>
          </a:p>
          <a:p>
            <a:pPr algn="r">
              <a:spcAft>
                <a:spcPts val="0"/>
              </a:spcAft>
            </a:pPr>
            <a:r>
              <a:rPr lang="en-US" dirty="0"/>
              <a:t>October 22, 2021 | St. Cloud, MN</a:t>
            </a:r>
          </a:p>
        </p:txBody>
      </p:sp>
    </p:spTree>
    <p:extLst>
      <p:ext uri="{BB962C8B-B14F-4D97-AF65-F5344CB8AC3E}">
        <p14:creationId xmlns:p14="http://schemas.microsoft.com/office/powerpoint/2010/main" val="166548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US Survey 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International </a:t>
            </a:r>
            <a:r>
              <a:rPr lang="en-US" dirty="0" err="1"/>
              <a:t>ft</a:t>
            </a:r>
            <a:r>
              <a:rPr lang="en-US" dirty="0"/>
              <a:t> ≈0.01ft shorter per mile (≈2ppm)</a:t>
            </a:r>
          </a:p>
          <a:p>
            <a:r>
              <a:rPr lang="en-US" dirty="0"/>
              <a:t>In 1959 the foot defined as </a:t>
            </a:r>
            <a:r>
              <a:rPr lang="en-US" dirty="0">
                <a:solidFill>
                  <a:srgbClr val="FF0000"/>
                </a:solidFill>
              </a:rPr>
              <a:t>1ft = 0.3048m </a:t>
            </a:r>
            <a:r>
              <a:rPr lang="en-US" i="1" dirty="0">
                <a:solidFill>
                  <a:srgbClr val="FF0000"/>
                </a:solidFill>
              </a:rPr>
              <a:t>exactly</a:t>
            </a:r>
          </a:p>
          <a:p>
            <a:r>
              <a:rPr lang="en-US" dirty="0"/>
              <a:t>Exception made for: “… feet derived from and published as a result of geodetic surveys within the United States will continue to bear the following relationship…”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1 foot = 1200/3937 meter</a:t>
            </a:r>
          </a:p>
          <a:p>
            <a:r>
              <a:rPr lang="en-US" dirty="0"/>
              <a:t>Intended as temporary solution, supposed to switch to new foot with readjustment of “basic geodetic survey networks”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5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Authority and Effective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7837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U.S. Constitution; Article I, Section 8, Clause 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300" dirty="0"/>
              <a:t>“The Congress shall have power to … fix the standard of 	weights and measures” </a:t>
            </a:r>
          </a:p>
          <a:p>
            <a:pPr>
              <a:spcBef>
                <a:spcPts val="0"/>
              </a:spcBef>
            </a:pPr>
            <a:r>
              <a:rPr lang="en-US" sz="2300" dirty="0"/>
              <a:t> </a:t>
            </a:r>
            <a:r>
              <a:rPr lang="en-US" dirty="0"/>
              <a:t>The National Institute of Standards and Technology (NIST) along with the National Geodetic Survey (NGS/NOS/NOAA) are taking collaborative action to provide </a:t>
            </a:r>
            <a:r>
              <a:rPr lang="en-US" dirty="0">
                <a:solidFill>
                  <a:srgbClr val="FF0000"/>
                </a:solidFill>
              </a:rPr>
              <a:t>national uniformity </a:t>
            </a:r>
            <a:r>
              <a:rPr lang="en-US" dirty="0"/>
              <a:t>in the measurement of length.</a:t>
            </a:r>
          </a:p>
          <a:p>
            <a:pPr>
              <a:spcBef>
                <a:spcPts val="0"/>
              </a:spcBef>
            </a:pPr>
            <a:r>
              <a:rPr lang="en-US" dirty="0"/>
              <a:t>Effective deprecate date of the “U.S. survey foot” </a:t>
            </a:r>
            <a:r>
              <a:rPr lang="en-US" dirty="0">
                <a:solidFill>
                  <a:srgbClr val="FF0000"/>
                </a:solidFill>
              </a:rPr>
              <a:t>will be  December 31, 2022</a:t>
            </a:r>
            <a:r>
              <a:rPr lang="en-US" dirty="0"/>
              <a:t>.  After that the “U.S. survey foot” will be superseded by the </a:t>
            </a:r>
            <a:r>
              <a:rPr lang="en-US" dirty="0">
                <a:solidFill>
                  <a:srgbClr val="FF0000"/>
                </a:solidFill>
              </a:rPr>
              <a:t>“foot” </a:t>
            </a:r>
            <a:r>
              <a:rPr lang="en-US" dirty="0"/>
              <a:t>(formerly known as the “international foot”)</a:t>
            </a:r>
          </a:p>
        </p:txBody>
      </p:sp>
    </p:spTree>
    <p:extLst>
      <p:ext uri="{BB962C8B-B14F-4D97-AF65-F5344CB8AC3E}">
        <p14:creationId xmlns:p14="http://schemas.microsoft.com/office/powerpoint/2010/main" val="370843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Distance vs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300" y="1825625"/>
            <a:ext cx="751205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</a:rPr>
              <a:t>Distance Between Points isn’t the Problem</a:t>
            </a:r>
          </a:p>
          <a:p>
            <a:pPr marL="0" indent="0">
              <a:buNone/>
            </a:pPr>
            <a:r>
              <a:rPr lang="en-US" dirty="0"/>
              <a:t>Difference between International Ft and US Survey Ft is approximately 0.01ft per mile</a:t>
            </a:r>
          </a:p>
          <a:p>
            <a:pPr lvl="1"/>
            <a:r>
              <a:rPr lang="en-US" sz="2400" dirty="0"/>
              <a:t>In 10 miles the difference would be ≈ 0.10ft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</a:rPr>
              <a:t>Coordinate System Grid Positions is the Difference</a:t>
            </a:r>
            <a:endParaRPr lang="en-US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If you’re working in a coordinate system with large numbers… like State Plane…</a:t>
            </a:r>
          </a:p>
          <a:p>
            <a:pPr lvl="1"/>
            <a:r>
              <a:rPr lang="en-US" sz="2400" dirty="0"/>
              <a:t>A northing coordinate of 2,700,000 would be different by [(2,700,000/5280)*0.01] ≈ 5.11ft</a:t>
            </a:r>
          </a:p>
        </p:txBody>
      </p:sp>
    </p:spTree>
    <p:extLst>
      <p:ext uri="{BB962C8B-B14F-4D97-AF65-F5344CB8AC3E}">
        <p14:creationId xmlns:p14="http://schemas.microsoft.com/office/powerpoint/2010/main" val="265901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 of State Plane Central Zone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Located in the SW corner of Wright county</a:t>
            </a:r>
          </a:p>
          <a:p>
            <a:pPr marL="457189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False N = 100,000m</a:t>
            </a:r>
          </a:p>
          <a:p>
            <a:pPr marL="457189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False E  = 800,000m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277" t="6852" r="6253" b="4260"/>
          <a:stretch/>
        </p:blipFill>
        <p:spPr>
          <a:xfrm>
            <a:off x="25400" y="1346200"/>
            <a:ext cx="457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6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937" r="20507"/>
          <a:stretch/>
        </p:blipFill>
        <p:spPr>
          <a:xfrm>
            <a:off x="57866" y="1447853"/>
            <a:ext cx="4988688" cy="52712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8254" y="3710467"/>
            <a:ext cx="2400016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+/- 11 miles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1672" y="2396071"/>
            <a:ext cx="2661719" cy="2625504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1074" y="152400"/>
            <a:ext cx="8261853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US Survey vs International Foot Grid Differences</a:t>
            </a: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5310360" y="2658773"/>
            <a:ext cx="3108960" cy="2100099"/>
            <a:chOff x="5310360" y="1624694"/>
            <a:chExt cx="3566160" cy="24089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r="53456" b="51757"/>
            <a:stretch/>
          </p:blipFill>
          <p:spPr>
            <a:xfrm>
              <a:off x="5310360" y="1624694"/>
              <a:ext cx="3566160" cy="2408939"/>
            </a:xfrm>
            <a:prstGeom prst="rect">
              <a:avLst/>
            </a:prstGeom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7462020" y="2609981"/>
              <a:ext cx="137156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479382" y="3912100"/>
              <a:ext cx="137156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5310360" y="1472741"/>
            <a:ext cx="349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Inversed difference between US Survey feet and International feet is </a:t>
            </a:r>
            <a:r>
              <a:rPr lang="en-US" sz="2000" b="1" dirty="0">
                <a:solidFill>
                  <a:srgbClr val="FF0000"/>
                </a:solidFill>
              </a:rPr>
              <a:t>≈0.11ft over 11 miles</a:t>
            </a:r>
          </a:p>
        </p:txBody>
      </p:sp>
    </p:spTree>
    <p:extLst>
      <p:ext uri="{BB962C8B-B14F-4D97-AF65-F5344CB8AC3E}">
        <p14:creationId xmlns:p14="http://schemas.microsoft.com/office/powerpoint/2010/main" val="292499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937" r="20507"/>
          <a:stretch/>
        </p:blipFill>
        <p:spPr>
          <a:xfrm>
            <a:off x="57866" y="1447853"/>
            <a:ext cx="4988688" cy="52712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8254" y="3710467"/>
            <a:ext cx="2400016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+/- 11 miles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1672" y="2396071"/>
            <a:ext cx="2661719" cy="2625504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1074" y="152400"/>
            <a:ext cx="8261853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US Survey vs International Foot Grid Differences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23762" y="2218344"/>
            <a:ext cx="2462938" cy="1865132"/>
            <a:chOff x="3328262" y="4318000"/>
            <a:chExt cx="2462938" cy="18651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t="48938" r="56056"/>
            <a:stretch/>
          </p:blipFill>
          <p:spPr>
            <a:xfrm>
              <a:off x="3328262" y="4318000"/>
              <a:ext cx="2462938" cy="1865132"/>
            </a:xfrm>
            <a:prstGeom prst="rect">
              <a:avLst/>
            </a:prstGeom>
            <a:ln w="190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4826000" y="5143500"/>
              <a:ext cx="8382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838700" y="6083300"/>
              <a:ext cx="8382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310360" y="1472741"/>
            <a:ext cx="3490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difference in grid positions is </a:t>
            </a:r>
            <a:r>
              <a:rPr lang="en-US" sz="2000" b="1" dirty="0">
                <a:solidFill>
                  <a:srgbClr val="FF0000"/>
                </a:solidFill>
              </a:rPr>
              <a:t>about 5.65ft (US and INT)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62" y="4574140"/>
            <a:ext cx="3200400" cy="123825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172" y="1584931"/>
            <a:ext cx="3448050" cy="126682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762" y="4356798"/>
            <a:ext cx="3306864" cy="2155133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58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“new” foot is ≈0.01ft shorter per mile (≈2ppm)</a:t>
            </a:r>
          </a:p>
          <a:p>
            <a:r>
              <a:rPr lang="en-US" dirty="0"/>
              <a:t>Effective date will be December 31, 2022 and will sort of coincide with the new datum</a:t>
            </a:r>
          </a:p>
          <a:p>
            <a:r>
              <a:rPr lang="en-US" dirty="0"/>
              <a:t>It’s a </a:t>
            </a:r>
            <a:r>
              <a:rPr lang="en-US" i="1" dirty="0"/>
              <a:t>grid</a:t>
            </a:r>
            <a:r>
              <a:rPr lang="en-US" dirty="0"/>
              <a:t> problem not a </a:t>
            </a:r>
            <a:r>
              <a:rPr lang="en-US" i="1" dirty="0"/>
              <a:t>distance</a:t>
            </a:r>
            <a:r>
              <a:rPr lang="en-US" dirty="0"/>
              <a:t> problem</a:t>
            </a:r>
          </a:p>
        </p:txBody>
      </p:sp>
    </p:spTree>
    <p:extLst>
      <p:ext uri="{BB962C8B-B14F-4D97-AF65-F5344CB8AC3E}">
        <p14:creationId xmlns:p14="http://schemas.microsoft.com/office/powerpoint/2010/main" val="376620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1651381"/>
            <a:ext cx="9144000" cy="1733267"/>
          </a:xfrm>
        </p:spPr>
        <p:txBody>
          <a:bodyPr/>
          <a:lstStyle/>
          <a:p>
            <a:r>
              <a:rPr lang="en-US" sz="6000" dirty="0"/>
              <a:t>Questions?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-685800" y="3521124"/>
            <a:ext cx="10515600" cy="2681375"/>
          </a:xfrm>
        </p:spPr>
        <p:txBody>
          <a:bodyPr/>
          <a:lstStyle/>
          <a:p>
            <a:r>
              <a:rPr lang="en-US" sz="2700" b="1" dirty="0"/>
              <a:t>Geoff Bitner, LS</a:t>
            </a:r>
          </a:p>
          <a:p>
            <a:r>
              <a:rPr lang="en-US" sz="2200" i="1" dirty="0"/>
              <a:t>geoffrey.bitner@state.mn.us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6113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4x3.pptx" id="{8B3B34D9-BE42-40DD-A045-D7364E031164}" vid="{EA998505-FD38-4A03-8D44-20BB348C14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B02A75-BCB0-4986-B381-502234F6C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E8389D6-E0FD-469D-8587-EA39AB28503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4x3</Template>
  <TotalTime>6983</TotalTime>
  <Words>434</Words>
  <Application>Microsoft Office PowerPoint</Application>
  <PresentationFormat>On-screen Show (4:3)</PresentationFormat>
  <Paragraphs>44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NeueHaasGroteskText Std</vt:lpstr>
      <vt:lpstr>MN.IT</vt:lpstr>
      <vt:lpstr>Deprecation of the US Survey Foot</vt:lpstr>
      <vt:lpstr>End of the US Survey Foot</vt:lpstr>
      <vt:lpstr>Authority and Effective Date</vt:lpstr>
      <vt:lpstr>Relative Distance vs Coordinates</vt:lpstr>
      <vt:lpstr>Origin of State Plane Central Zone</vt:lpstr>
      <vt:lpstr>US Survey vs International Foot Grid Differences</vt:lpstr>
      <vt:lpstr>US Survey vs International Foot Grid Differences</vt:lpstr>
      <vt:lpstr>Summary</vt:lpstr>
      <vt:lpstr>Questions?</vt:lpstr>
    </vt:vector>
  </TitlesOfParts>
  <Company>MnDOT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MnDOT’s State Plane &amp;  Low Distortion Projections Proposals</dc:title>
  <dc:subject>PowerPoint Template</dc:subject>
  <dc:creator>Geoffrey Bitner</dc:creator>
  <cp:keywords>PowerPoint, Template</cp:keywords>
  <dc:description>Version 1.1, Released 8-2016</dc:description>
  <cp:lastModifiedBy>Bitner, Geoff (DOT)</cp:lastModifiedBy>
  <cp:revision>264</cp:revision>
  <cp:lastPrinted>2020-01-13T20:28:21Z</cp:lastPrinted>
  <dcterms:created xsi:type="dcterms:W3CDTF">2018-05-14T18:03:34Z</dcterms:created>
  <dcterms:modified xsi:type="dcterms:W3CDTF">2021-10-21T14:56:50Z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